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media/image2.svg" ContentType="image/svg+xml"/>
  <Override PartName="/ppt/media/image4.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8" r:id="rId11"/>
  </p:sldIdLst>
  <p:sldSz cx="18288000" cy="10287000"/>
  <p:notesSz cx="6858000" cy="9144000"/>
  <p:embeddedFontLst>
    <p:embeddedFont>
      <p:font typeface="Berkshire Swash" panose="02000505000000020003"/>
      <p:regular r:id="rId15"/>
    </p:embeddedFont>
    <p:embeddedFont>
      <p:font typeface="Arimo" panose="020B0604020202020204"/>
      <p:regular r:id="rId16"/>
    </p:embeddedFont>
    <p:embeddedFont>
      <p:font typeface="Calibri" panose="020F0502020204030204" charset="0"/>
      <p:regular r:id="rId17"/>
      <p:bold r:id="rId18"/>
      <p:italic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2"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2"/>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font" Target="fonts/font6.fntdata"/><Relationship Id="rId2" Type="http://schemas.openxmlformats.org/officeDocument/2006/relationships/theme" Target="theme/theme1.xml"/><Relationship Id="rId19" Type="http://schemas.openxmlformats.org/officeDocument/2006/relationships/font" Target="fonts/font5.fntdata"/><Relationship Id="rId18" Type="http://schemas.openxmlformats.org/officeDocument/2006/relationships/font" Target="fonts/font4.fntdata"/><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2.svg>
</file>

<file path=ppt/media/image3.png>
</file>

<file path=ppt/media/image4.sv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jpeg"/><Relationship Id="rId2" Type="http://schemas.openxmlformats.org/officeDocument/2006/relationships/image" Target="../media/image2.sv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6.jpeg"/><Relationship Id="rId2" Type="http://schemas.openxmlformats.org/officeDocument/2006/relationships/image" Target="../media/image2.sv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tags" Target="../tags/tag1.xml"/><Relationship Id="rId3" Type="http://schemas.openxmlformats.org/officeDocument/2006/relationships/image" Target="../media/image7.jpeg"/><Relationship Id="rId2" Type="http://schemas.openxmlformats.org/officeDocument/2006/relationships/image" Target="../media/image2.sv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9.png"/><Relationship Id="rId3" Type="http://schemas.openxmlformats.org/officeDocument/2006/relationships/tags" Target="../tags/tag2.xml"/><Relationship Id="rId2" Type="http://schemas.openxmlformats.org/officeDocument/2006/relationships/image" Target="../media/image2.sv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0.png"/><Relationship Id="rId3" Type="http://schemas.openxmlformats.org/officeDocument/2006/relationships/tags" Target="../tags/tag3.xml"/><Relationship Id="rId2" Type="http://schemas.openxmlformats.org/officeDocument/2006/relationships/image" Target="../media/image2.sv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sv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sv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B905"/>
        </a:solidFill>
        <a:effectLst/>
      </p:bgPr>
    </p:bg>
    <p:spTree>
      <p:nvGrpSpPr>
        <p:cNvPr id="1" name=""/>
        <p:cNvGrpSpPr/>
        <p:nvPr/>
      </p:nvGrpSpPr>
      <p:grpSpPr>
        <a:xfrm>
          <a:off x="0" y="0"/>
          <a:ext cx="0" cy="0"/>
          <a:chOff x="0" y="0"/>
          <a:chExt cx="0" cy="0"/>
        </a:xfrm>
      </p:grpSpPr>
      <p:sp>
        <p:nvSpPr>
          <p:cNvPr id="2" name="Freeform 2"/>
          <p:cNvSpPr/>
          <p:nvPr/>
        </p:nvSpPr>
        <p:spPr>
          <a:xfrm>
            <a:off x="1091558" y="634132"/>
            <a:ext cx="16104884" cy="9018735"/>
          </a:xfrm>
          <a:custGeom>
            <a:avLst/>
            <a:gdLst/>
            <a:ahLst/>
            <a:cxnLst/>
            <a:rect l="l" t="t" r="r" b="b"/>
            <a:pathLst>
              <a:path w="16104884" h="9018735">
                <a:moveTo>
                  <a:pt x="0" y="0"/>
                </a:moveTo>
                <a:lnTo>
                  <a:pt x="16104884" y="0"/>
                </a:lnTo>
                <a:lnTo>
                  <a:pt x="16104884" y="9018736"/>
                </a:lnTo>
                <a:lnTo>
                  <a:pt x="0" y="901873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TextBox 3"/>
          <p:cNvSpPr txBox="1"/>
          <p:nvPr/>
        </p:nvSpPr>
        <p:spPr>
          <a:xfrm>
            <a:off x="4123273" y="3837342"/>
            <a:ext cx="10041454" cy="2769870"/>
          </a:xfrm>
          <a:prstGeom prst="rect">
            <a:avLst/>
          </a:prstGeom>
        </p:spPr>
        <p:txBody>
          <a:bodyPr lIns="0" tIns="0" rIns="0" bIns="0" rtlCol="0" anchor="t">
            <a:spAutoFit/>
          </a:bodyPr>
          <a:lstStyle/>
          <a:p>
            <a:pPr algn="ctr">
              <a:lnSpc>
                <a:spcPct val="150000"/>
              </a:lnSpc>
            </a:pPr>
            <a:r>
              <a:rPr lang="en-US" sz="4000">
                <a:solidFill>
                  <a:srgbClr val="692900"/>
                </a:solidFill>
                <a:latin typeface="Berkshire Swash" panose="02000505000000020003"/>
              </a:rPr>
              <a:t>Mahatma Gandhi National Rural Employment Gurantee Act</a:t>
            </a:r>
            <a:endParaRPr lang="en-US" sz="4000">
              <a:solidFill>
                <a:srgbClr val="692900"/>
              </a:solidFill>
              <a:latin typeface="Berkshire Swash" panose="02000505000000020003"/>
            </a:endParaRPr>
          </a:p>
          <a:p>
            <a:pPr algn="ctr">
              <a:lnSpc>
                <a:spcPct val="150000"/>
              </a:lnSpc>
            </a:pPr>
            <a:r>
              <a:rPr lang="en-US" sz="4000">
                <a:solidFill>
                  <a:srgbClr val="692900"/>
                </a:solidFill>
                <a:latin typeface="Berkshire Swash" panose="02000505000000020003"/>
              </a:rPr>
              <a:t>(MGNREGA)</a:t>
            </a:r>
            <a:endParaRPr lang="en-US" sz="4000">
              <a:solidFill>
                <a:srgbClr val="692900"/>
              </a:solidFill>
              <a:latin typeface="Berkshire Swash" panose="02000505000000020003"/>
            </a:endParaRPr>
          </a:p>
        </p:txBody>
      </p:sp>
      <p:sp>
        <p:nvSpPr>
          <p:cNvPr id="4" name="TextBox 4"/>
          <p:cNvSpPr txBox="1"/>
          <p:nvPr/>
        </p:nvSpPr>
        <p:spPr>
          <a:xfrm>
            <a:off x="5181014" y="2479350"/>
            <a:ext cx="7925972" cy="593090"/>
          </a:xfrm>
          <a:prstGeom prst="rect">
            <a:avLst/>
          </a:prstGeom>
        </p:spPr>
        <p:txBody>
          <a:bodyPr lIns="0" tIns="0" rIns="0" bIns="0" rtlCol="0" anchor="t">
            <a:spAutoFit/>
          </a:bodyPr>
          <a:lstStyle/>
          <a:p>
            <a:pPr algn="ctr">
              <a:lnSpc>
                <a:spcPts val="4625"/>
              </a:lnSpc>
            </a:pPr>
            <a:r>
              <a:rPr lang="en-US" sz="3305" spc="509">
                <a:solidFill>
                  <a:srgbClr val="692900"/>
                </a:solidFill>
                <a:latin typeface="Arimo" panose="020B0604020202020204"/>
              </a:rPr>
              <a:t>Project Two</a:t>
            </a:r>
            <a:endParaRPr lang="en-US" sz="3305" spc="509">
              <a:solidFill>
                <a:srgbClr val="692900"/>
              </a:solidFill>
              <a:latin typeface="Arimo" panose="020B0604020202020204"/>
            </a:endParaRPr>
          </a:p>
        </p:txBody>
      </p:sp>
      <p:sp>
        <p:nvSpPr>
          <p:cNvPr id="5" name="Freeform 5"/>
          <p:cNvSpPr/>
          <p:nvPr/>
        </p:nvSpPr>
        <p:spPr>
          <a:xfrm>
            <a:off x="13658194" y="3431825"/>
            <a:ext cx="1548567" cy="1542936"/>
          </a:xfrm>
          <a:custGeom>
            <a:avLst/>
            <a:gdLst/>
            <a:ahLst/>
            <a:cxnLst/>
            <a:rect l="l" t="t" r="r" b="b"/>
            <a:pathLst>
              <a:path w="1548567" h="1542936">
                <a:moveTo>
                  <a:pt x="0" y="0"/>
                </a:moveTo>
                <a:lnTo>
                  <a:pt x="1548567" y="0"/>
                </a:lnTo>
                <a:lnTo>
                  <a:pt x="1548567" y="1542936"/>
                </a:lnTo>
                <a:lnTo>
                  <a:pt x="0" y="154293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a:off x="14164727" y="5143500"/>
            <a:ext cx="1042034" cy="1038245"/>
          </a:xfrm>
          <a:custGeom>
            <a:avLst/>
            <a:gdLst/>
            <a:ahLst/>
            <a:cxnLst/>
            <a:rect l="l" t="t" r="r" b="b"/>
            <a:pathLst>
              <a:path w="1042034" h="1038245">
                <a:moveTo>
                  <a:pt x="0" y="0"/>
                </a:moveTo>
                <a:lnTo>
                  <a:pt x="1042034" y="0"/>
                </a:lnTo>
                <a:lnTo>
                  <a:pt x="1042034" y="1038245"/>
                </a:lnTo>
                <a:lnTo>
                  <a:pt x="0" y="103824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3081239" y="4455638"/>
            <a:ext cx="1042034" cy="1038245"/>
          </a:xfrm>
          <a:custGeom>
            <a:avLst/>
            <a:gdLst/>
            <a:ahLst/>
            <a:cxnLst/>
            <a:rect l="l" t="t" r="r" b="b"/>
            <a:pathLst>
              <a:path w="1042034" h="1038245">
                <a:moveTo>
                  <a:pt x="0" y="0"/>
                </a:moveTo>
                <a:lnTo>
                  <a:pt x="1042034" y="0"/>
                </a:lnTo>
                <a:lnTo>
                  <a:pt x="1042034" y="1038245"/>
                </a:lnTo>
                <a:lnTo>
                  <a:pt x="0" y="103824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a:off x="3705264" y="2985255"/>
            <a:ext cx="1475749" cy="1470383"/>
          </a:xfrm>
          <a:custGeom>
            <a:avLst/>
            <a:gdLst/>
            <a:ahLst/>
            <a:cxnLst/>
            <a:rect l="l" t="t" r="r" b="b"/>
            <a:pathLst>
              <a:path w="1475749" h="1470383">
                <a:moveTo>
                  <a:pt x="0" y="0"/>
                </a:moveTo>
                <a:lnTo>
                  <a:pt x="1475750" y="0"/>
                </a:lnTo>
                <a:lnTo>
                  <a:pt x="1475750" y="1470383"/>
                </a:lnTo>
                <a:lnTo>
                  <a:pt x="0" y="14703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B905"/>
        </a:solidFill>
        <a:effectLst/>
      </p:bgPr>
    </p:bg>
    <p:spTree>
      <p:nvGrpSpPr>
        <p:cNvPr id="1" name=""/>
        <p:cNvGrpSpPr/>
        <p:nvPr/>
      </p:nvGrpSpPr>
      <p:grpSpPr>
        <a:xfrm>
          <a:off x="0" y="0"/>
          <a:ext cx="0" cy="0"/>
          <a:chOff x="0" y="0"/>
          <a:chExt cx="0" cy="0"/>
        </a:xfrm>
      </p:grpSpPr>
      <p:sp>
        <p:nvSpPr>
          <p:cNvPr id="2" name="Freeform 2"/>
          <p:cNvSpPr/>
          <p:nvPr/>
        </p:nvSpPr>
        <p:spPr>
          <a:xfrm>
            <a:off x="986438" y="575265"/>
            <a:ext cx="16315125" cy="9136470"/>
          </a:xfrm>
          <a:custGeom>
            <a:avLst/>
            <a:gdLst/>
            <a:ahLst/>
            <a:cxnLst/>
            <a:rect l="l" t="t" r="r" b="b"/>
            <a:pathLst>
              <a:path w="16315125" h="9136470">
                <a:moveTo>
                  <a:pt x="0" y="0"/>
                </a:moveTo>
                <a:lnTo>
                  <a:pt x="16315124" y="0"/>
                </a:lnTo>
                <a:lnTo>
                  <a:pt x="16315124" y="9136470"/>
                </a:lnTo>
                <a:lnTo>
                  <a:pt x="0" y="9136470"/>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grpSp>
        <p:nvGrpSpPr>
          <p:cNvPr id="3" name="Group 3"/>
          <p:cNvGrpSpPr/>
          <p:nvPr/>
        </p:nvGrpSpPr>
        <p:grpSpPr>
          <a:xfrm rot="0">
            <a:off x="3604807" y="2775204"/>
            <a:ext cx="3384176" cy="4736592"/>
            <a:chOff x="0" y="0"/>
            <a:chExt cx="5080000" cy="7110117"/>
          </a:xfrm>
        </p:grpSpPr>
        <p:sp>
          <p:nvSpPr>
            <p:cNvPr id="4" name="Freeform 4"/>
            <p:cNvSpPr/>
            <p:nvPr/>
          </p:nvSpPr>
          <p:spPr>
            <a:xfrm>
              <a:off x="0" y="0"/>
              <a:ext cx="5080000" cy="7110116"/>
            </a:xfrm>
            <a:custGeom>
              <a:avLst/>
              <a:gdLst/>
              <a:ahLst/>
              <a:cxnLst/>
              <a:rect l="l" t="t" r="r" b="b"/>
              <a:pathLst>
                <a:path w="5080000" h="7110116">
                  <a:moveTo>
                    <a:pt x="5080000" y="2855992"/>
                  </a:moveTo>
                  <a:lnTo>
                    <a:pt x="5080000" y="7110116"/>
                  </a:lnTo>
                  <a:lnTo>
                    <a:pt x="0" y="7110116"/>
                  </a:lnTo>
                  <a:lnTo>
                    <a:pt x="0" y="2855992"/>
                  </a:lnTo>
                  <a:cubicBezTo>
                    <a:pt x="21463" y="1656088"/>
                    <a:pt x="932434" y="1031962"/>
                    <a:pt x="1457579" y="779980"/>
                  </a:cubicBezTo>
                  <a:cubicBezTo>
                    <a:pt x="1982724" y="527997"/>
                    <a:pt x="2540000" y="0"/>
                    <a:pt x="2540000" y="0"/>
                  </a:cubicBezTo>
                  <a:cubicBezTo>
                    <a:pt x="2540000" y="0"/>
                    <a:pt x="3097276" y="527997"/>
                    <a:pt x="3622421" y="779980"/>
                  </a:cubicBezTo>
                  <a:cubicBezTo>
                    <a:pt x="4147566" y="1031962"/>
                    <a:pt x="5058537" y="1655946"/>
                    <a:pt x="5080000" y="2855992"/>
                  </a:cubicBezTo>
                  <a:close/>
                </a:path>
              </a:pathLst>
            </a:custGeom>
            <a:blipFill>
              <a:blip r:embed="rId3"/>
              <a:stretch>
                <a:fillRect t="-3619" b="-3619"/>
              </a:stretch>
            </a:blipFill>
          </p:spPr>
        </p:sp>
      </p:grpSp>
      <p:sp>
        <p:nvSpPr>
          <p:cNvPr id="5" name="TextBox 5"/>
          <p:cNvSpPr txBox="1"/>
          <p:nvPr/>
        </p:nvSpPr>
        <p:spPr>
          <a:xfrm>
            <a:off x="7476597" y="3013734"/>
            <a:ext cx="6894639" cy="1285240"/>
          </a:xfrm>
          <a:prstGeom prst="rect">
            <a:avLst/>
          </a:prstGeom>
        </p:spPr>
        <p:txBody>
          <a:bodyPr lIns="0" tIns="0" rIns="0" bIns="0" rtlCol="0" anchor="t">
            <a:spAutoFit/>
          </a:bodyPr>
          <a:lstStyle/>
          <a:p>
            <a:pPr algn="l">
              <a:lnSpc>
                <a:spcPts val="10025"/>
              </a:lnSpc>
            </a:pPr>
            <a:r>
              <a:rPr lang="en-US" sz="7200">
                <a:solidFill>
                  <a:srgbClr val="692900"/>
                </a:solidFill>
                <a:latin typeface="Berkshire Swash" panose="02000505000000020003"/>
              </a:rPr>
              <a:t>Project Overview</a:t>
            </a:r>
            <a:endParaRPr lang="en-US" sz="7200">
              <a:solidFill>
                <a:srgbClr val="692900"/>
              </a:solidFill>
              <a:latin typeface="Berkshire Swash" panose="02000505000000020003"/>
            </a:endParaRPr>
          </a:p>
        </p:txBody>
      </p:sp>
      <p:sp>
        <p:nvSpPr>
          <p:cNvPr id="6" name="TextBox 6"/>
          <p:cNvSpPr txBox="1"/>
          <p:nvPr/>
        </p:nvSpPr>
        <p:spPr>
          <a:xfrm>
            <a:off x="7476597" y="4357116"/>
            <a:ext cx="7349439" cy="2908300"/>
          </a:xfrm>
          <a:prstGeom prst="rect">
            <a:avLst/>
          </a:prstGeom>
        </p:spPr>
        <p:txBody>
          <a:bodyPr lIns="0" tIns="0" rIns="0" bIns="0" rtlCol="0" anchor="t">
            <a:spAutoFit/>
          </a:bodyPr>
          <a:lstStyle/>
          <a:p>
            <a:pPr algn="just">
              <a:lnSpc>
                <a:spcPts val="2520"/>
              </a:lnSpc>
            </a:pPr>
            <a:r>
              <a:rPr lang="en-US" sz="1800">
                <a:solidFill>
                  <a:srgbClr val="692900"/>
                </a:solidFill>
                <a:latin typeface="Arimo" panose="020B0604020202020204"/>
              </a:rPr>
              <a:t>This project involves analyzing data related to the National Rural Employment Guarantee Act (NREGA), a significant government initiative designed to provide rural households with guaranteed wage employment opportunities.</a:t>
            </a:r>
            <a:endParaRPr lang="en-US" sz="1800">
              <a:solidFill>
                <a:srgbClr val="692900"/>
              </a:solidFill>
              <a:latin typeface="Arimo" panose="020B0604020202020204"/>
            </a:endParaRPr>
          </a:p>
          <a:p>
            <a:pPr algn="just">
              <a:lnSpc>
                <a:spcPts val="2520"/>
              </a:lnSpc>
            </a:pPr>
            <a:endParaRPr lang="en-US" sz="1800">
              <a:solidFill>
                <a:srgbClr val="692900"/>
              </a:solidFill>
              <a:latin typeface="Arimo" panose="020B0604020202020204"/>
            </a:endParaRPr>
          </a:p>
          <a:p>
            <a:pPr algn="just">
              <a:lnSpc>
                <a:spcPts val="2520"/>
              </a:lnSpc>
            </a:pPr>
            <a:r>
              <a:rPr lang="en-US" sz="1800">
                <a:solidFill>
                  <a:srgbClr val="692900"/>
                </a:solidFill>
                <a:latin typeface="Arimo" panose="020B0604020202020204"/>
              </a:rPr>
              <a:t>By applying data analytics techniques, we aim to derive valuable insights into the implementation and impact of NREGA across various states and districts in India.</a:t>
            </a:r>
            <a:endParaRPr lang="en-US" sz="1800">
              <a:solidFill>
                <a:srgbClr val="692900"/>
              </a:solidFill>
              <a:latin typeface="Arimo" panose="020B0604020202020204"/>
            </a:endParaRPr>
          </a:p>
          <a:p>
            <a:pPr algn="just">
              <a:lnSpc>
                <a:spcPts val="2520"/>
              </a:lnSpc>
            </a:pPr>
            <a:endParaRPr lang="en-US" sz="1800">
              <a:solidFill>
                <a:srgbClr val="692900"/>
              </a:solidFill>
              <a:latin typeface="Arimo"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B905"/>
        </a:solidFill>
        <a:effectLst/>
      </p:bgPr>
    </p:bg>
    <p:spTree>
      <p:nvGrpSpPr>
        <p:cNvPr id="1" name=""/>
        <p:cNvGrpSpPr/>
        <p:nvPr/>
      </p:nvGrpSpPr>
      <p:grpSpPr>
        <a:xfrm>
          <a:off x="0" y="0"/>
          <a:ext cx="0" cy="0"/>
          <a:chOff x="0" y="0"/>
          <a:chExt cx="0" cy="0"/>
        </a:xfrm>
      </p:grpSpPr>
      <p:sp>
        <p:nvSpPr>
          <p:cNvPr id="2" name="Freeform 2"/>
          <p:cNvSpPr/>
          <p:nvPr/>
        </p:nvSpPr>
        <p:spPr>
          <a:xfrm>
            <a:off x="1233387" y="713557"/>
            <a:ext cx="15821226" cy="8859887"/>
          </a:xfrm>
          <a:custGeom>
            <a:avLst/>
            <a:gdLst/>
            <a:ahLst/>
            <a:cxnLst/>
            <a:rect l="l" t="t" r="r" b="b"/>
            <a:pathLst>
              <a:path w="15821226" h="8859887">
                <a:moveTo>
                  <a:pt x="0" y="0"/>
                </a:moveTo>
                <a:lnTo>
                  <a:pt x="15821226" y="0"/>
                </a:lnTo>
                <a:lnTo>
                  <a:pt x="15821226" y="8859886"/>
                </a:lnTo>
                <a:lnTo>
                  <a:pt x="0" y="885988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grpSp>
        <p:nvGrpSpPr>
          <p:cNvPr id="3" name="Group 3"/>
          <p:cNvGrpSpPr/>
          <p:nvPr/>
        </p:nvGrpSpPr>
        <p:grpSpPr>
          <a:xfrm rot="0">
            <a:off x="11139203" y="3160779"/>
            <a:ext cx="4007958" cy="4007958"/>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t="-25046" b="-25046"/>
              </a:stretch>
            </a:blipFill>
          </p:spPr>
        </p:sp>
      </p:grpSp>
      <p:sp>
        <p:nvSpPr>
          <p:cNvPr id="5" name="TextBox 5"/>
          <p:cNvSpPr txBox="1"/>
          <p:nvPr/>
        </p:nvSpPr>
        <p:spPr>
          <a:xfrm>
            <a:off x="3140839" y="3267436"/>
            <a:ext cx="9258041" cy="1285240"/>
          </a:xfrm>
          <a:prstGeom prst="rect">
            <a:avLst/>
          </a:prstGeom>
        </p:spPr>
        <p:txBody>
          <a:bodyPr lIns="0" tIns="0" rIns="0" bIns="0" rtlCol="0" anchor="t">
            <a:spAutoFit/>
          </a:bodyPr>
          <a:lstStyle/>
          <a:p>
            <a:pPr algn="l">
              <a:lnSpc>
                <a:spcPts val="10025"/>
              </a:lnSpc>
            </a:pPr>
            <a:r>
              <a:rPr lang="en-US" sz="7200">
                <a:solidFill>
                  <a:srgbClr val="692900"/>
                </a:solidFill>
                <a:latin typeface="Berkshire Swash" panose="02000505000000020003"/>
              </a:rPr>
              <a:t>Problem Statement</a:t>
            </a:r>
            <a:endParaRPr lang="en-US" sz="7200">
              <a:solidFill>
                <a:srgbClr val="692900"/>
              </a:solidFill>
              <a:latin typeface="Berkshire Swash" panose="02000505000000020003"/>
            </a:endParaRPr>
          </a:p>
        </p:txBody>
      </p:sp>
      <p:sp>
        <p:nvSpPr>
          <p:cNvPr id="6" name="TextBox 6"/>
          <p:cNvSpPr txBox="1"/>
          <p:nvPr/>
        </p:nvSpPr>
        <p:spPr>
          <a:xfrm>
            <a:off x="3140710" y="4366895"/>
            <a:ext cx="7998460" cy="3795395"/>
          </a:xfrm>
          <a:prstGeom prst="rect">
            <a:avLst/>
          </a:prstGeom>
        </p:spPr>
        <p:txBody>
          <a:bodyPr lIns="0" tIns="0" rIns="0" bIns="0" rtlCol="0" anchor="t">
            <a:noAutofit/>
          </a:bodyPr>
          <a:lstStyle/>
          <a:p>
            <a:pPr algn="just">
              <a:lnSpc>
                <a:spcPts val="2240"/>
              </a:lnSpc>
            </a:pPr>
            <a:r>
              <a:rPr lang="en-US" sz="1600">
                <a:solidFill>
                  <a:srgbClr val="692900"/>
                </a:solidFill>
                <a:latin typeface="Arimo" panose="020B0604020202020204"/>
              </a:rPr>
              <a:t>NREGA is a vital initiative to alleviate rural unemployment and poverty. This project seeks to address</a:t>
            </a:r>
            <a:endParaRPr lang="en-US" sz="1600">
              <a:solidFill>
                <a:srgbClr val="692900"/>
              </a:solidFill>
              <a:latin typeface="Arimo" panose="020B0604020202020204"/>
            </a:endParaRPr>
          </a:p>
          <a:p>
            <a:pPr algn="just">
              <a:lnSpc>
                <a:spcPts val="2240"/>
              </a:lnSpc>
            </a:pPr>
            <a:r>
              <a:rPr lang="en-US" sz="1600">
                <a:solidFill>
                  <a:srgbClr val="692900"/>
                </a:solidFill>
                <a:latin typeface="Arimo" panose="020B0604020202020204"/>
              </a:rPr>
              <a:t>several key questions and challenges associated with NREGA:</a:t>
            </a:r>
            <a:endParaRPr lang="en-US" sz="1600">
              <a:solidFill>
                <a:srgbClr val="692900"/>
              </a:solidFill>
              <a:latin typeface="Arimo" panose="020B0604020202020204"/>
            </a:endParaRPr>
          </a:p>
          <a:p>
            <a:pPr algn="just">
              <a:lnSpc>
                <a:spcPts val="2240"/>
              </a:lnSpc>
            </a:pPr>
            <a:r>
              <a:rPr lang="en-US" sz="1600">
                <a:solidFill>
                  <a:srgbClr val="692900"/>
                </a:solidFill>
                <a:latin typeface="Arimo" panose="020B0604020202020204"/>
              </a:rPr>
              <a:t>● How effective is NREGA in providing employment opportunities to rural households?</a:t>
            </a:r>
            <a:endParaRPr lang="en-US" sz="1600">
              <a:solidFill>
                <a:srgbClr val="692900"/>
              </a:solidFill>
              <a:latin typeface="Arimo" panose="020B0604020202020204"/>
            </a:endParaRPr>
          </a:p>
          <a:p>
            <a:pPr algn="just">
              <a:lnSpc>
                <a:spcPts val="2240"/>
              </a:lnSpc>
            </a:pPr>
            <a:r>
              <a:rPr lang="en-US" sz="1600">
                <a:solidFill>
                  <a:srgbClr val="692900"/>
                </a:solidFill>
                <a:latin typeface="Arimo" panose="020B0604020202020204"/>
              </a:rPr>
              <a:t>● Are there regional disparities in the implementation and outcomes of the scheme?</a:t>
            </a:r>
            <a:endParaRPr lang="en-US" sz="1600">
              <a:solidFill>
                <a:srgbClr val="692900"/>
              </a:solidFill>
              <a:latin typeface="Arimo" panose="020B0604020202020204"/>
            </a:endParaRPr>
          </a:p>
          <a:p>
            <a:pPr algn="just">
              <a:lnSpc>
                <a:spcPts val="2240"/>
              </a:lnSpc>
            </a:pPr>
            <a:r>
              <a:rPr lang="en-US" sz="1600">
                <a:solidFill>
                  <a:srgbClr val="692900"/>
                </a:solidFill>
                <a:latin typeface="Arimo" panose="020B0604020202020204"/>
              </a:rPr>
              <a:t>● What is the utilization of the allocated budget, and how does it correlate with</a:t>
            </a:r>
            <a:endParaRPr lang="en-US" sz="1600">
              <a:solidFill>
                <a:srgbClr val="692900"/>
              </a:solidFill>
              <a:latin typeface="Arimo" panose="020B0604020202020204"/>
            </a:endParaRPr>
          </a:p>
          <a:p>
            <a:pPr algn="just">
              <a:lnSpc>
                <a:spcPts val="2240"/>
              </a:lnSpc>
            </a:pPr>
            <a:r>
              <a:rPr lang="en-US" sz="1600">
                <a:solidFill>
                  <a:srgbClr val="692900"/>
                </a:solidFill>
                <a:latin typeface="Arimo" panose="020B0604020202020204"/>
              </a:rPr>
              <a:t>employment generation?</a:t>
            </a:r>
            <a:endParaRPr lang="en-US" sz="1600">
              <a:solidFill>
                <a:srgbClr val="692900"/>
              </a:solidFill>
              <a:latin typeface="Arimo" panose="020B0604020202020204"/>
            </a:endParaRPr>
          </a:p>
          <a:p>
            <a:pPr algn="just">
              <a:lnSpc>
                <a:spcPts val="2240"/>
              </a:lnSpc>
            </a:pPr>
            <a:r>
              <a:rPr lang="en-US" sz="1600">
                <a:solidFill>
                  <a:srgbClr val="692900"/>
                </a:solidFill>
                <a:latin typeface="Arimo" panose="020B0604020202020204"/>
              </a:rPr>
              <a:t>● What are the key factors contributing to the completion of NREGA works, and are there</a:t>
            </a:r>
            <a:endParaRPr lang="en-US" sz="1600">
              <a:solidFill>
                <a:srgbClr val="692900"/>
              </a:solidFill>
              <a:latin typeface="Arimo" panose="020B0604020202020204"/>
            </a:endParaRPr>
          </a:p>
          <a:p>
            <a:pPr algn="just">
              <a:lnSpc>
                <a:spcPts val="2240"/>
              </a:lnSpc>
            </a:pPr>
            <a:r>
              <a:rPr lang="en-US" sz="1600">
                <a:solidFill>
                  <a:srgbClr val="692900"/>
                </a:solidFill>
                <a:latin typeface="Arimo" panose="020B0604020202020204"/>
              </a:rPr>
              <a:t>any roadblocks to its success?</a:t>
            </a:r>
            <a:endParaRPr lang="en-US" sz="1600">
              <a:solidFill>
                <a:srgbClr val="692900"/>
              </a:solidFill>
              <a:latin typeface="Arimo" panose="020B0604020202020204"/>
            </a:endParaRPr>
          </a:p>
          <a:p>
            <a:pPr algn="just">
              <a:lnSpc>
                <a:spcPts val="2240"/>
              </a:lnSpc>
            </a:pPr>
            <a:r>
              <a:rPr lang="en-US" sz="1600">
                <a:solidFill>
                  <a:srgbClr val="692900"/>
                </a:solidFill>
                <a:latin typeface="Arimo" panose="020B0604020202020204"/>
              </a:rPr>
              <a:t>● Can data-driven insights guide policymakers and administrators in optimizing the</a:t>
            </a:r>
            <a:endParaRPr lang="en-US" sz="1600">
              <a:solidFill>
                <a:srgbClr val="692900"/>
              </a:solidFill>
              <a:latin typeface="Arimo" panose="020B0604020202020204"/>
            </a:endParaRPr>
          </a:p>
          <a:p>
            <a:pPr algn="just">
              <a:lnSpc>
                <a:spcPts val="2240"/>
              </a:lnSpc>
            </a:pPr>
            <a:r>
              <a:rPr lang="en-US" sz="1600">
                <a:solidFill>
                  <a:srgbClr val="692900"/>
                </a:solidFill>
                <a:latin typeface="Arimo" panose="020B0604020202020204"/>
              </a:rPr>
              <a:t>scheme's impact?</a:t>
            </a:r>
            <a:endParaRPr lang="en-US" sz="1600">
              <a:solidFill>
                <a:srgbClr val="692900"/>
              </a:solidFill>
              <a:latin typeface="Arimo" panose="020B0604020202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B905"/>
        </a:solidFill>
        <a:effectLst/>
      </p:bgPr>
    </p:bg>
    <p:spTree>
      <p:nvGrpSpPr>
        <p:cNvPr id="1" name=""/>
        <p:cNvGrpSpPr/>
        <p:nvPr/>
      </p:nvGrpSpPr>
      <p:grpSpPr>
        <a:xfrm>
          <a:off x="0" y="0"/>
          <a:ext cx="0" cy="0"/>
          <a:chOff x="0" y="0"/>
          <a:chExt cx="0" cy="0"/>
        </a:xfrm>
      </p:grpSpPr>
      <p:sp>
        <p:nvSpPr>
          <p:cNvPr id="2" name="Freeform 2"/>
          <p:cNvSpPr/>
          <p:nvPr/>
        </p:nvSpPr>
        <p:spPr>
          <a:xfrm>
            <a:off x="1341267" y="773969"/>
            <a:ext cx="15605467" cy="8739061"/>
          </a:xfrm>
          <a:custGeom>
            <a:avLst/>
            <a:gdLst/>
            <a:ahLst/>
            <a:cxnLst/>
            <a:rect l="l" t="t" r="r" b="b"/>
            <a:pathLst>
              <a:path w="15605467" h="8739061">
                <a:moveTo>
                  <a:pt x="0" y="0"/>
                </a:moveTo>
                <a:lnTo>
                  <a:pt x="15605466" y="0"/>
                </a:lnTo>
                <a:lnTo>
                  <a:pt x="15605466" y="8739062"/>
                </a:lnTo>
                <a:lnTo>
                  <a:pt x="0" y="8739062"/>
                </a:lnTo>
                <a:lnTo>
                  <a:pt x="0" y="0"/>
                </a:lnTo>
                <a:close/>
              </a:path>
            </a:pathLst>
          </a:custGeom>
          <a:blipFill>
            <a:blip r:embed="rId1">
              <a:extLst>
                <a:ext uri="{96DAC541-7B7A-43D3-8B79-37D633B846F1}">
                  <asvg:svgBlip xmlns:asvg="http://schemas.microsoft.com/office/drawing/2016/SVG/main" r:embed="rId2"/>
                </a:ext>
              </a:extLst>
            </a:blip>
            <a:stretch>
              <a:fillRect/>
            </a:stretch>
          </a:blipFill>
          <a:ln cap="sq">
            <a:noFill/>
            <a:prstDash val="solid"/>
            <a:miter/>
          </a:ln>
        </p:spPr>
      </p:sp>
      <p:grpSp>
        <p:nvGrpSpPr>
          <p:cNvPr id="3" name="Group 3"/>
          <p:cNvGrpSpPr/>
          <p:nvPr/>
        </p:nvGrpSpPr>
        <p:grpSpPr>
          <a:xfrm rot="0">
            <a:off x="10602327" y="2893524"/>
            <a:ext cx="4499953" cy="4499953"/>
            <a:chOff x="0" y="0"/>
            <a:chExt cx="6350000" cy="6350000"/>
          </a:xfrm>
        </p:grpSpPr>
        <p:sp>
          <p:nvSpPr>
            <p:cNvPr id="4" name="Freeform 4"/>
            <p:cNvSpPr/>
            <p:nvPr/>
          </p:nvSpPr>
          <p:spPr>
            <a:xfrm>
              <a:off x="0" y="0"/>
              <a:ext cx="6352540" cy="6351270"/>
            </a:xfrm>
            <a:custGeom>
              <a:avLst/>
              <a:gdLst/>
              <a:ahLst/>
              <a:cxnLst/>
              <a:rect l="l" t="t" r="r" b="b"/>
              <a:pathLst>
                <a:path w="6352540" h="6351270">
                  <a:moveTo>
                    <a:pt x="5472430" y="2223770"/>
                  </a:moveTo>
                  <a:cubicBezTo>
                    <a:pt x="5795010" y="1845310"/>
                    <a:pt x="5772150" y="1281430"/>
                    <a:pt x="5420360" y="929640"/>
                  </a:cubicBezTo>
                  <a:cubicBezTo>
                    <a:pt x="5068570" y="577850"/>
                    <a:pt x="4505960" y="554990"/>
                    <a:pt x="4126230" y="877570"/>
                  </a:cubicBezTo>
                  <a:cubicBezTo>
                    <a:pt x="4086860" y="382270"/>
                    <a:pt x="3672840" y="0"/>
                    <a:pt x="3175000" y="0"/>
                  </a:cubicBezTo>
                  <a:cubicBezTo>
                    <a:pt x="2677160" y="0"/>
                    <a:pt x="2263140" y="382270"/>
                    <a:pt x="2223770" y="878840"/>
                  </a:cubicBezTo>
                  <a:cubicBezTo>
                    <a:pt x="1845310" y="556260"/>
                    <a:pt x="1281430" y="579120"/>
                    <a:pt x="929640" y="930910"/>
                  </a:cubicBezTo>
                  <a:cubicBezTo>
                    <a:pt x="577850" y="1282700"/>
                    <a:pt x="554990" y="1845310"/>
                    <a:pt x="877570" y="2225040"/>
                  </a:cubicBezTo>
                  <a:cubicBezTo>
                    <a:pt x="382270" y="2263140"/>
                    <a:pt x="0" y="2677160"/>
                    <a:pt x="0" y="3175000"/>
                  </a:cubicBezTo>
                  <a:cubicBezTo>
                    <a:pt x="0" y="3672840"/>
                    <a:pt x="382270" y="4086860"/>
                    <a:pt x="878840" y="4126230"/>
                  </a:cubicBezTo>
                  <a:cubicBezTo>
                    <a:pt x="556260" y="4504690"/>
                    <a:pt x="579120" y="5068570"/>
                    <a:pt x="930910" y="5420360"/>
                  </a:cubicBezTo>
                  <a:cubicBezTo>
                    <a:pt x="1282700" y="5772150"/>
                    <a:pt x="1845310" y="5795010"/>
                    <a:pt x="2225040" y="5472430"/>
                  </a:cubicBezTo>
                  <a:cubicBezTo>
                    <a:pt x="2264410" y="5969000"/>
                    <a:pt x="2678430" y="6351270"/>
                    <a:pt x="3176270" y="6351270"/>
                  </a:cubicBezTo>
                  <a:cubicBezTo>
                    <a:pt x="3674110" y="6351270"/>
                    <a:pt x="4088130" y="5969000"/>
                    <a:pt x="4127500" y="5473700"/>
                  </a:cubicBezTo>
                  <a:cubicBezTo>
                    <a:pt x="4505960" y="5796280"/>
                    <a:pt x="5069840" y="5773420"/>
                    <a:pt x="5421630" y="5421630"/>
                  </a:cubicBezTo>
                  <a:cubicBezTo>
                    <a:pt x="5773420" y="5069840"/>
                    <a:pt x="5796280" y="4507230"/>
                    <a:pt x="5473700" y="4127500"/>
                  </a:cubicBezTo>
                  <a:cubicBezTo>
                    <a:pt x="5970270" y="4088130"/>
                    <a:pt x="6352540" y="3674110"/>
                    <a:pt x="6352540" y="3176270"/>
                  </a:cubicBezTo>
                  <a:cubicBezTo>
                    <a:pt x="6350000" y="2677160"/>
                    <a:pt x="5967730" y="2263140"/>
                    <a:pt x="5472430" y="2223770"/>
                  </a:cubicBezTo>
                  <a:close/>
                </a:path>
              </a:pathLst>
            </a:custGeom>
            <a:blipFill>
              <a:blip r:embed="rId3"/>
              <a:stretch>
                <a:fillRect t="-25061" b="-25061"/>
              </a:stretch>
            </a:blipFill>
          </p:spPr>
        </p:sp>
      </p:grpSp>
      <p:sp>
        <p:nvSpPr>
          <p:cNvPr id="5" name="TextBox 5"/>
          <p:cNvSpPr txBox="1"/>
          <p:nvPr/>
        </p:nvSpPr>
        <p:spPr>
          <a:xfrm>
            <a:off x="3373470" y="2780936"/>
            <a:ext cx="9258041" cy="1285240"/>
          </a:xfrm>
          <a:prstGeom prst="rect">
            <a:avLst/>
          </a:prstGeom>
        </p:spPr>
        <p:txBody>
          <a:bodyPr lIns="0" tIns="0" rIns="0" bIns="0" rtlCol="0" anchor="t">
            <a:spAutoFit/>
          </a:bodyPr>
          <a:lstStyle/>
          <a:p>
            <a:pPr algn="l">
              <a:lnSpc>
                <a:spcPts val="10025"/>
              </a:lnSpc>
            </a:pPr>
            <a:r>
              <a:rPr lang="en-US" sz="7200">
                <a:solidFill>
                  <a:srgbClr val="692900"/>
                </a:solidFill>
                <a:latin typeface="Berkshire Swash" panose="02000505000000020003"/>
              </a:rPr>
              <a:t>Tool Used</a:t>
            </a:r>
            <a:r>
              <a:rPr lang="en-US" sz="11795">
                <a:solidFill>
                  <a:srgbClr val="692900"/>
                </a:solidFill>
                <a:latin typeface="Berkshire Swash" panose="02000505000000020003"/>
              </a:rPr>
              <a:t> </a:t>
            </a:r>
            <a:endParaRPr lang="en-US" sz="11795">
              <a:solidFill>
                <a:srgbClr val="692900"/>
              </a:solidFill>
              <a:latin typeface="Berkshire Swash" panose="02000505000000020003"/>
            </a:endParaRPr>
          </a:p>
        </p:txBody>
      </p:sp>
      <p:sp>
        <p:nvSpPr>
          <p:cNvPr id="6" name="TextBox 6"/>
          <p:cNvSpPr txBox="1"/>
          <p:nvPr/>
        </p:nvSpPr>
        <p:spPr>
          <a:xfrm>
            <a:off x="3047715" y="4373609"/>
            <a:ext cx="6750817" cy="287020"/>
          </a:xfrm>
          <a:prstGeom prst="rect">
            <a:avLst/>
          </a:prstGeom>
        </p:spPr>
        <p:txBody>
          <a:bodyPr lIns="0" tIns="0" rIns="0" bIns="0" rtlCol="0" anchor="t">
            <a:spAutoFit/>
          </a:bodyPr>
          <a:lstStyle/>
          <a:p>
            <a:pPr marL="345440" lvl="1" indent="-172720" algn="just">
              <a:lnSpc>
                <a:spcPts val="2240"/>
              </a:lnSpc>
              <a:buFont typeface="Arial" panose="020B0604020202020204"/>
              <a:buChar char="•"/>
            </a:pPr>
            <a:r>
              <a:rPr lang="en-US" sz="3200">
                <a:solidFill>
                  <a:srgbClr val="692900"/>
                </a:solidFill>
                <a:latin typeface="Arimo" panose="020B0604020202020204"/>
              </a:rPr>
              <a:t>Power BI</a:t>
            </a:r>
            <a:endParaRPr lang="en-US" sz="3200">
              <a:solidFill>
                <a:srgbClr val="692900"/>
              </a:solidFill>
              <a:latin typeface="Arimo" panose="020B0604020202020204"/>
            </a:endParaRPr>
          </a:p>
        </p:txBody>
      </p:sp>
      <p:sp>
        <p:nvSpPr>
          <p:cNvPr id="7" name="TextBox 7"/>
          <p:cNvSpPr txBox="1"/>
          <p:nvPr/>
        </p:nvSpPr>
        <p:spPr>
          <a:xfrm>
            <a:off x="3373755" y="4869180"/>
            <a:ext cx="6750685" cy="1085215"/>
          </a:xfrm>
          <a:prstGeom prst="rect">
            <a:avLst/>
          </a:prstGeom>
        </p:spPr>
        <p:txBody>
          <a:bodyPr lIns="0" tIns="0" rIns="0" bIns="0" rtlCol="0" anchor="t">
            <a:noAutofit/>
          </a:bodyPr>
          <a:lstStyle/>
          <a:p>
            <a:pPr marL="345440" lvl="1" indent="-172720" algn="just">
              <a:lnSpc>
                <a:spcPts val="2240"/>
              </a:lnSpc>
              <a:buFont typeface="Arial" panose="020B0604020202020204"/>
              <a:buChar char="•"/>
            </a:pPr>
            <a:r>
              <a:rPr lang="en-US" sz="1600">
                <a:solidFill>
                  <a:srgbClr val="692900"/>
                </a:solidFill>
                <a:latin typeface="Arimo" panose="020B0604020202020204"/>
              </a:rPr>
              <a:t>The dataset for the analysis is obtained from official government records and contains data on the implementation of NREGA across various states and districts in India. This dataset includes 30 columns.</a:t>
            </a:r>
            <a:endParaRPr lang="en-US" sz="1600">
              <a:solidFill>
                <a:srgbClr val="692900"/>
              </a:solidFill>
              <a:latin typeface="Arimo" panose="020B0604020202020204"/>
            </a:endParaRPr>
          </a:p>
        </p:txBody>
      </p:sp>
      <p:pic>
        <p:nvPicPr>
          <p:cNvPr id="8" name="Picture 7"/>
          <p:cNvPicPr>
            <a:picLocks noChangeAspect="1"/>
          </p:cNvPicPr>
          <p:nvPr>
            <p:custDataLst>
              <p:tags r:id="rId4"/>
            </p:custDataLst>
          </p:nvPr>
        </p:nvPicPr>
        <p:blipFill>
          <a:blip r:embed="rId5"/>
          <a:stretch>
            <a:fillRect/>
          </a:stretch>
        </p:blipFill>
        <p:spPr>
          <a:xfrm>
            <a:off x="2494280" y="5905500"/>
            <a:ext cx="8726170" cy="191135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B905"/>
        </a:solidFill>
        <a:effectLst/>
      </p:bgPr>
    </p:bg>
    <p:spTree>
      <p:nvGrpSpPr>
        <p:cNvPr id="1" name=""/>
        <p:cNvGrpSpPr/>
        <p:nvPr/>
      </p:nvGrpSpPr>
      <p:grpSpPr>
        <a:xfrm>
          <a:off x="0" y="0"/>
          <a:ext cx="0" cy="0"/>
          <a:chOff x="0" y="0"/>
          <a:chExt cx="0" cy="0"/>
        </a:xfrm>
      </p:grpSpPr>
      <p:sp>
        <p:nvSpPr>
          <p:cNvPr id="2" name="Freeform 2"/>
          <p:cNvSpPr/>
          <p:nvPr/>
        </p:nvSpPr>
        <p:spPr>
          <a:xfrm>
            <a:off x="744080" y="439545"/>
            <a:ext cx="16799839" cy="9407910"/>
          </a:xfrm>
          <a:custGeom>
            <a:avLst/>
            <a:gdLst/>
            <a:ahLst/>
            <a:cxnLst/>
            <a:rect l="l" t="t" r="r" b="b"/>
            <a:pathLst>
              <a:path w="16799839" h="9407910">
                <a:moveTo>
                  <a:pt x="0" y="0"/>
                </a:moveTo>
                <a:lnTo>
                  <a:pt x="16799840" y="0"/>
                </a:lnTo>
                <a:lnTo>
                  <a:pt x="16799840" y="9407910"/>
                </a:lnTo>
                <a:lnTo>
                  <a:pt x="0" y="9407910"/>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 name="TextBox 4"/>
          <p:cNvSpPr txBox="1"/>
          <p:nvPr/>
        </p:nvSpPr>
        <p:spPr>
          <a:xfrm>
            <a:off x="4514850" y="1617980"/>
            <a:ext cx="9258300" cy="1337945"/>
          </a:xfrm>
          <a:prstGeom prst="rect">
            <a:avLst/>
          </a:prstGeom>
        </p:spPr>
        <p:txBody>
          <a:bodyPr lIns="0" tIns="0" rIns="0" bIns="0" rtlCol="0" anchor="t">
            <a:noAutofit/>
          </a:bodyPr>
          <a:lstStyle/>
          <a:p>
            <a:pPr algn="ctr">
              <a:lnSpc>
                <a:spcPts val="10025"/>
              </a:lnSpc>
            </a:pPr>
            <a:r>
              <a:rPr lang="en-US" sz="5400">
                <a:solidFill>
                  <a:srgbClr val="692900"/>
                </a:solidFill>
                <a:latin typeface="Berkshire Swash" panose="02000505000000020003"/>
              </a:rPr>
              <a:t>NGREGA ANALYSIS</a:t>
            </a:r>
            <a:r>
              <a:rPr lang="en-US" sz="11795">
                <a:solidFill>
                  <a:srgbClr val="692900"/>
                </a:solidFill>
                <a:latin typeface="Berkshire Swash" panose="02000505000000020003"/>
              </a:rPr>
              <a:t> </a:t>
            </a:r>
            <a:endParaRPr lang="en-US" sz="11795">
              <a:solidFill>
                <a:srgbClr val="692900"/>
              </a:solidFill>
              <a:latin typeface="Berkshire Swash" panose="02000505000000020003"/>
            </a:endParaRPr>
          </a:p>
        </p:txBody>
      </p:sp>
      <p:pic>
        <p:nvPicPr>
          <p:cNvPr id="7" name="Picture 6"/>
          <p:cNvPicPr>
            <a:picLocks noChangeAspect="1"/>
          </p:cNvPicPr>
          <p:nvPr>
            <p:custDataLst>
              <p:tags r:id="rId3"/>
            </p:custDataLst>
          </p:nvPr>
        </p:nvPicPr>
        <p:blipFill>
          <a:blip r:embed="rId4"/>
          <a:stretch>
            <a:fillRect/>
          </a:stretch>
        </p:blipFill>
        <p:spPr>
          <a:xfrm>
            <a:off x="2131695" y="2880360"/>
            <a:ext cx="14443710" cy="58902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B905"/>
        </a:solidFill>
        <a:effectLst/>
      </p:bgPr>
    </p:bg>
    <p:spTree>
      <p:nvGrpSpPr>
        <p:cNvPr id="1" name=""/>
        <p:cNvGrpSpPr/>
        <p:nvPr/>
      </p:nvGrpSpPr>
      <p:grpSpPr>
        <a:xfrm>
          <a:off x="0" y="0"/>
          <a:ext cx="0" cy="0"/>
          <a:chOff x="0" y="0"/>
          <a:chExt cx="0" cy="0"/>
        </a:xfrm>
      </p:grpSpPr>
      <p:sp>
        <p:nvSpPr>
          <p:cNvPr id="2" name="Freeform 2"/>
          <p:cNvSpPr/>
          <p:nvPr/>
        </p:nvSpPr>
        <p:spPr>
          <a:xfrm>
            <a:off x="1142860" y="114425"/>
            <a:ext cx="16799839" cy="9407910"/>
          </a:xfrm>
          <a:custGeom>
            <a:avLst/>
            <a:gdLst/>
            <a:ahLst/>
            <a:cxnLst/>
            <a:rect l="l" t="t" r="r" b="b"/>
            <a:pathLst>
              <a:path w="16799839" h="9407910">
                <a:moveTo>
                  <a:pt x="0" y="0"/>
                </a:moveTo>
                <a:lnTo>
                  <a:pt x="16799840" y="0"/>
                </a:lnTo>
                <a:lnTo>
                  <a:pt x="16799840" y="9407910"/>
                </a:lnTo>
                <a:lnTo>
                  <a:pt x="0" y="9407910"/>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11" name="TextBox 11"/>
          <p:cNvSpPr txBox="1"/>
          <p:nvPr/>
        </p:nvSpPr>
        <p:spPr>
          <a:xfrm>
            <a:off x="4514850" y="1992630"/>
            <a:ext cx="9258300" cy="1188085"/>
          </a:xfrm>
          <a:prstGeom prst="rect">
            <a:avLst/>
          </a:prstGeom>
        </p:spPr>
        <p:txBody>
          <a:bodyPr lIns="0" tIns="0" rIns="0" bIns="0" rtlCol="0" anchor="t">
            <a:noAutofit/>
          </a:bodyPr>
          <a:lstStyle/>
          <a:p>
            <a:pPr algn="ctr">
              <a:lnSpc>
                <a:spcPts val="10025"/>
              </a:lnSpc>
            </a:pPr>
            <a:r>
              <a:rPr lang="en-US" sz="7200">
                <a:solidFill>
                  <a:srgbClr val="692900"/>
                </a:solidFill>
                <a:latin typeface="Berkshire Swash" panose="02000505000000020003"/>
              </a:rPr>
              <a:t>Details </a:t>
            </a:r>
            <a:endParaRPr lang="en-US" sz="7200">
              <a:solidFill>
                <a:srgbClr val="692900"/>
              </a:solidFill>
              <a:latin typeface="Berkshire Swash" panose="02000505000000020003"/>
            </a:endParaRPr>
          </a:p>
        </p:txBody>
      </p:sp>
      <p:sp>
        <p:nvSpPr>
          <p:cNvPr id="12" name="TextBox 12"/>
          <p:cNvSpPr txBox="1"/>
          <p:nvPr/>
        </p:nvSpPr>
        <p:spPr>
          <a:xfrm>
            <a:off x="4114986" y="3314934"/>
            <a:ext cx="10294247" cy="2198370"/>
          </a:xfrm>
          <a:prstGeom prst="rect">
            <a:avLst/>
          </a:prstGeom>
        </p:spPr>
        <p:txBody>
          <a:bodyPr lIns="0" tIns="0" rIns="0" bIns="0" rtlCol="0" anchor="t">
            <a:spAutoFit/>
          </a:bodyPr>
          <a:lstStyle/>
          <a:p>
            <a:pPr algn="ctr">
              <a:lnSpc>
                <a:spcPts val="1905"/>
              </a:lnSpc>
            </a:pPr>
            <a:r>
              <a:rPr lang="en-US" sz="1600">
                <a:solidFill>
                  <a:srgbClr val="692900"/>
                </a:solidFill>
                <a:latin typeface="Arimo" panose="020B0604020202020204"/>
              </a:rPr>
              <a:t>The analysis delivers an extensive evaluation of NREGA's effectiveness, pinpointing its strong points, shortcomings, and areas for enhancement. This insight can support the development of better policies and the efficient distribution of resources to improve the program's influence on rural employment and poverty alleviation.</a:t>
            </a:r>
            <a:endParaRPr lang="en-US" sz="1600">
              <a:solidFill>
                <a:srgbClr val="692900"/>
              </a:solidFill>
              <a:latin typeface="Arimo" panose="020B0604020202020204"/>
            </a:endParaRPr>
          </a:p>
          <a:p>
            <a:pPr algn="ctr">
              <a:lnSpc>
                <a:spcPts val="1905"/>
              </a:lnSpc>
            </a:pPr>
            <a:endParaRPr lang="en-US" sz="1600">
              <a:solidFill>
                <a:srgbClr val="692900"/>
              </a:solidFill>
              <a:latin typeface="Arimo" panose="020B0604020202020204"/>
            </a:endParaRPr>
          </a:p>
          <a:p>
            <a:pPr algn="ctr">
              <a:lnSpc>
                <a:spcPts val="1905"/>
              </a:lnSpc>
            </a:pPr>
            <a:endParaRPr lang="en-US" sz="1600">
              <a:solidFill>
                <a:srgbClr val="692900"/>
              </a:solidFill>
              <a:latin typeface="Arimo" panose="020B0604020202020204"/>
            </a:endParaRPr>
          </a:p>
          <a:p>
            <a:pPr algn="ctr">
              <a:lnSpc>
                <a:spcPts val="1905"/>
              </a:lnSpc>
            </a:pPr>
            <a:endParaRPr lang="en-US" sz="1600">
              <a:solidFill>
                <a:srgbClr val="692900"/>
              </a:solidFill>
              <a:latin typeface="Arimo" panose="020B0604020202020204"/>
            </a:endParaRPr>
          </a:p>
          <a:p>
            <a:pPr algn="ctr">
              <a:lnSpc>
                <a:spcPts val="1905"/>
              </a:lnSpc>
            </a:pPr>
            <a:endParaRPr lang="en-US" sz="1600">
              <a:solidFill>
                <a:srgbClr val="692900"/>
              </a:solidFill>
              <a:latin typeface="Arimo" panose="020B0604020202020204"/>
            </a:endParaRPr>
          </a:p>
          <a:p>
            <a:pPr algn="ctr">
              <a:lnSpc>
                <a:spcPts val="1905"/>
              </a:lnSpc>
            </a:pPr>
            <a:endParaRPr lang="en-US" sz="1600">
              <a:solidFill>
                <a:srgbClr val="692900"/>
              </a:solidFill>
              <a:latin typeface="Arimo" panose="020B0604020202020204"/>
            </a:endParaRPr>
          </a:p>
          <a:p>
            <a:pPr algn="ctr">
              <a:lnSpc>
                <a:spcPts val="1905"/>
              </a:lnSpc>
            </a:pPr>
            <a:endParaRPr lang="en-US" sz="1600">
              <a:solidFill>
                <a:srgbClr val="692900"/>
              </a:solidFill>
              <a:latin typeface="Arimo" panose="020B0604020202020204"/>
            </a:endParaRPr>
          </a:p>
        </p:txBody>
      </p:sp>
      <p:pic>
        <p:nvPicPr>
          <p:cNvPr id="13" name="Picture 12"/>
          <p:cNvPicPr>
            <a:picLocks noChangeAspect="1"/>
          </p:cNvPicPr>
          <p:nvPr>
            <p:custDataLst>
              <p:tags r:id="rId3"/>
            </p:custDataLst>
          </p:nvPr>
        </p:nvPicPr>
        <p:blipFill>
          <a:blip r:embed="rId4"/>
          <a:stretch>
            <a:fillRect/>
          </a:stretch>
        </p:blipFill>
        <p:spPr>
          <a:xfrm>
            <a:off x="3733800" y="4305300"/>
            <a:ext cx="10998200" cy="26098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B905"/>
        </a:solidFill>
        <a:effectLst/>
      </p:bgPr>
    </p:bg>
    <p:spTree>
      <p:nvGrpSpPr>
        <p:cNvPr id="1" name=""/>
        <p:cNvGrpSpPr/>
        <p:nvPr/>
      </p:nvGrpSpPr>
      <p:grpSpPr>
        <a:xfrm>
          <a:off x="0" y="0"/>
          <a:ext cx="0" cy="0"/>
          <a:chOff x="0" y="0"/>
          <a:chExt cx="0" cy="0"/>
        </a:xfrm>
      </p:grpSpPr>
      <p:sp>
        <p:nvSpPr>
          <p:cNvPr id="2" name="Freeform 2"/>
          <p:cNvSpPr/>
          <p:nvPr/>
        </p:nvSpPr>
        <p:spPr>
          <a:xfrm>
            <a:off x="744080" y="439545"/>
            <a:ext cx="16799839" cy="9407910"/>
          </a:xfrm>
          <a:custGeom>
            <a:avLst/>
            <a:gdLst/>
            <a:ahLst/>
            <a:cxnLst/>
            <a:rect l="l" t="t" r="r" b="b"/>
            <a:pathLst>
              <a:path w="16799839" h="9407910">
                <a:moveTo>
                  <a:pt x="0" y="0"/>
                </a:moveTo>
                <a:lnTo>
                  <a:pt x="16799840" y="0"/>
                </a:lnTo>
                <a:lnTo>
                  <a:pt x="16799840" y="9407910"/>
                </a:lnTo>
                <a:lnTo>
                  <a:pt x="0" y="9407910"/>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5" name="TextBox 5"/>
          <p:cNvSpPr txBox="1"/>
          <p:nvPr/>
        </p:nvSpPr>
        <p:spPr>
          <a:xfrm>
            <a:off x="3268901" y="2554019"/>
            <a:ext cx="11750197" cy="977265"/>
          </a:xfrm>
          <a:prstGeom prst="rect">
            <a:avLst/>
          </a:prstGeom>
        </p:spPr>
        <p:txBody>
          <a:bodyPr lIns="0" tIns="0" rIns="0" bIns="0" rtlCol="0" anchor="t">
            <a:spAutoFit/>
          </a:bodyPr>
          <a:lstStyle/>
          <a:p>
            <a:pPr algn="ctr">
              <a:lnSpc>
                <a:spcPts val="7625"/>
              </a:lnSpc>
            </a:pPr>
            <a:r>
              <a:rPr lang="en-US" sz="7200">
                <a:solidFill>
                  <a:srgbClr val="692900"/>
                </a:solidFill>
                <a:latin typeface="Berkshire Swash" panose="02000505000000020003"/>
              </a:rPr>
              <a:t>Findings</a:t>
            </a:r>
            <a:r>
              <a:rPr lang="en-US" sz="8970">
                <a:solidFill>
                  <a:srgbClr val="692900"/>
                </a:solidFill>
                <a:latin typeface="Berkshire Swash" panose="02000505000000020003"/>
              </a:rPr>
              <a:t> </a:t>
            </a:r>
            <a:endParaRPr lang="en-US" sz="8970">
              <a:solidFill>
                <a:srgbClr val="692900"/>
              </a:solidFill>
              <a:latin typeface="Berkshire Swash" panose="02000505000000020003"/>
            </a:endParaRPr>
          </a:p>
        </p:txBody>
      </p:sp>
      <p:sp>
        <p:nvSpPr>
          <p:cNvPr id="6" name="TextBox 6"/>
          <p:cNvSpPr txBox="1"/>
          <p:nvPr/>
        </p:nvSpPr>
        <p:spPr>
          <a:xfrm>
            <a:off x="3777416" y="3601957"/>
            <a:ext cx="10733167" cy="4885690"/>
          </a:xfrm>
          <a:prstGeom prst="rect">
            <a:avLst/>
          </a:prstGeom>
        </p:spPr>
        <p:txBody>
          <a:bodyPr lIns="0" tIns="0" rIns="0" bIns="0" rtlCol="0" anchor="t">
            <a:spAutoFit/>
          </a:bodyPr>
          <a:lstStyle/>
          <a:p>
            <a:pPr algn="ctr">
              <a:lnSpc>
                <a:spcPts val="1905"/>
              </a:lnSpc>
            </a:pPr>
            <a:r>
              <a:rPr lang="en-US" sz="1600" b="1">
                <a:solidFill>
                  <a:srgbClr val="692900"/>
                </a:solidFill>
                <a:latin typeface="Arimo" panose="020B0604020202020204"/>
              </a:rPr>
              <a:t>Employment Provision</a:t>
            </a:r>
            <a:endParaRPr lang="en-US" sz="1600" b="1">
              <a:solidFill>
                <a:srgbClr val="692900"/>
              </a:solidFill>
              <a:latin typeface="Arimo" panose="020B0604020202020204"/>
            </a:endParaRPr>
          </a:p>
          <a:p>
            <a:pPr algn="ctr">
              <a:lnSpc>
                <a:spcPts val="1905"/>
              </a:lnSpc>
            </a:pP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rPr>
              <a:t>States such as Andhra Pradesh demonstrate high engagement with hundreds of thousands of active workers in districts like Kurnool, Nandyal, and Nellore. This highlights NREGA's critical role in providing employment in these areas.</a:t>
            </a: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rPr>
              <a:t>Regional Disparities</a:t>
            </a:r>
            <a:endParaRPr lang="en-US" sz="1600" b="1">
              <a:solidFill>
                <a:srgbClr val="692900"/>
              </a:solidFill>
              <a:latin typeface="Arimo" panose="020B0604020202020204"/>
            </a:endParaRPr>
          </a:p>
          <a:p>
            <a:pPr algn="ctr">
              <a:lnSpc>
                <a:spcPts val="1905"/>
              </a:lnSpc>
            </a:pP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rPr>
              <a:t>State-level Disparities: High approved labor budgets are noted in states like Andhra Pradesh, Uttar Pradesh, and Madhya Pradesh (ranging from 200M to 215M), correlating with higher numbers of active workers. In contrast, other states show lower engagement and budget allocations.</a:t>
            </a: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rPr>
              <a:t>District-level Disparities: Specific districts such as 24 Parganas, Murshidabad, and Belagavi have a high number of ongoing works, pointing to regional concentration and potential disparities in project distribution.</a:t>
            </a: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rPr>
              <a:t>Budget Allocation and Utilization</a:t>
            </a:r>
            <a:endParaRPr lang="en-US" sz="1600" b="1">
              <a:solidFill>
                <a:srgbClr val="692900"/>
              </a:solidFill>
              <a:latin typeface="Arimo" panose="020B0604020202020204"/>
            </a:endParaRPr>
          </a:p>
          <a:p>
            <a:pPr algn="ctr">
              <a:lnSpc>
                <a:spcPts val="1905"/>
              </a:lnSpc>
            </a:pP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rPr>
              <a:t>States with higher budgets tend to have better employment outcomes, as observed in Andhra Pradesh. However, some states with high budget allocations do not show proportional employment numbers, indicating possible inefficiencies or challenges in implementation.</a:t>
            </a: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rPr>
              <a:t>Wage Rates and Their Impact</a:t>
            </a:r>
            <a:endParaRPr lang="en-US" sz="1600" b="1">
              <a:solidFill>
                <a:srgbClr val="692900"/>
              </a:solidFill>
              <a:latin typeface="Arimo" panose="020B0604020202020204"/>
            </a:endParaRPr>
          </a:p>
          <a:p>
            <a:pPr algn="ctr">
              <a:lnSpc>
                <a:spcPts val="1905"/>
              </a:lnSpc>
            </a:pPr>
            <a:endParaRPr lang="en-US" sz="1600">
              <a:solidFill>
                <a:srgbClr val="692900"/>
              </a:solidFill>
              <a:latin typeface="Arimo" panose="020B0604020202020204"/>
            </a:endParaRPr>
          </a:p>
          <a:p>
            <a:pPr algn="ctr">
              <a:lnSpc>
                <a:spcPts val="1905"/>
              </a:lnSpc>
            </a:pPr>
            <a:endParaRPr lang="en-US" sz="1600">
              <a:solidFill>
                <a:srgbClr val="692900"/>
              </a:solidFill>
              <a:latin typeface="Arimo" panose="020B060402020202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B905"/>
        </a:solidFill>
        <a:effectLst/>
      </p:bgPr>
    </p:bg>
    <p:spTree>
      <p:nvGrpSpPr>
        <p:cNvPr id="1" name=""/>
        <p:cNvGrpSpPr/>
        <p:nvPr/>
      </p:nvGrpSpPr>
      <p:grpSpPr>
        <a:xfrm>
          <a:off x="0" y="0"/>
          <a:ext cx="0" cy="0"/>
          <a:chOff x="0" y="0"/>
          <a:chExt cx="0" cy="0"/>
        </a:xfrm>
      </p:grpSpPr>
      <p:sp>
        <p:nvSpPr>
          <p:cNvPr id="2" name="Freeform 2"/>
          <p:cNvSpPr/>
          <p:nvPr/>
        </p:nvSpPr>
        <p:spPr>
          <a:xfrm>
            <a:off x="744080" y="439545"/>
            <a:ext cx="16799839" cy="9407910"/>
          </a:xfrm>
          <a:custGeom>
            <a:avLst/>
            <a:gdLst/>
            <a:ahLst/>
            <a:cxnLst/>
            <a:rect l="l" t="t" r="r" b="b"/>
            <a:pathLst>
              <a:path w="16799839" h="9407910">
                <a:moveTo>
                  <a:pt x="0" y="0"/>
                </a:moveTo>
                <a:lnTo>
                  <a:pt x="16799840" y="0"/>
                </a:lnTo>
                <a:lnTo>
                  <a:pt x="16799840" y="9407910"/>
                </a:lnTo>
                <a:lnTo>
                  <a:pt x="0" y="9407910"/>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7" name="TextBox 7"/>
          <p:cNvSpPr txBox="1"/>
          <p:nvPr/>
        </p:nvSpPr>
        <p:spPr>
          <a:xfrm>
            <a:off x="3268901" y="2589193"/>
            <a:ext cx="11750197" cy="977265"/>
          </a:xfrm>
          <a:prstGeom prst="rect">
            <a:avLst/>
          </a:prstGeom>
        </p:spPr>
        <p:txBody>
          <a:bodyPr lIns="0" tIns="0" rIns="0" bIns="0" rtlCol="0" anchor="t">
            <a:spAutoFit/>
          </a:bodyPr>
          <a:lstStyle/>
          <a:p>
            <a:pPr algn="ctr">
              <a:lnSpc>
                <a:spcPts val="7625"/>
              </a:lnSpc>
            </a:pPr>
            <a:r>
              <a:rPr lang="en-US" sz="8970">
                <a:solidFill>
                  <a:srgbClr val="692900"/>
                </a:solidFill>
                <a:latin typeface="Berkshire Swash" panose="02000505000000020003"/>
              </a:rPr>
              <a:t> </a:t>
            </a:r>
            <a:endParaRPr lang="en-US" sz="8970">
              <a:solidFill>
                <a:srgbClr val="692900"/>
              </a:solidFill>
              <a:latin typeface="Berkshire Swash" panose="02000505000000020003"/>
            </a:endParaRPr>
          </a:p>
        </p:txBody>
      </p:sp>
      <p:sp>
        <p:nvSpPr>
          <p:cNvPr id="8" name="Text Box 7"/>
          <p:cNvSpPr txBox="1"/>
          <p:nvPr/>
        </p:nvSpPr>
        <p:spPr>
          <a:xfrm>
            <a:off x="4572000" y="3265170"/>
            <a:ext cx="9144000" cy="3756025"/>
          </a:xfrm>
          <a:prstGeom prst="rect">
            <a:avLst/>
          </a:prstGeom>
          <a:noFill/>
        </p:spPr>
        <p:txBody>
          <a:bodyPr wrap="square" rtlCol="0" anchor="t">
            <a:spAutoFit/>
          </a:bodyPr>
          <a:p>
            <a:pPr algn="ctr">
              <a:lnSpc>
                <a:spcPts val="1905"/>
              </a:lnSpc>
            </a:pPr>
            <a:endParaRPr lang="en-US" sz="1600">
              <a:solidFill>
                <a:srgbClr val="692900"/>
              </a:solidFill>
              <a:latin typeface="Arimo" panose="020B0604020202020204"/>
            </a:endParaRPr>
          </a:p>
          <a:p>
            <a:pPr algn="ctr">
              <a:lnSpc>
                <a:spcPts val="1905"/>
              </a:lnSpc>
            </a:pPr>
            <a:r>
              <a:rPr lang="en-US" sz="1600" b="1">
                <a:solidFill>
                  <a:srgbClr val="692900"/>
                </a:solidFill>
                <a:latin typeface="Arimo" panose="020B0604020202020204"/>
                <a:sym typeface="+mn-ea"/>
              </a:rPr>
              <a:t>Average wage rates per day per person vary significantly, with higher rates in Andhra Pradesh. Higher wage rates are linked to greater worker participation, emphasizing the importance of wage rates in worker engagement.</a:t>
            </a: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sym typeface="+mn-ea"/>
              </a:rPr>
              <a:t>Completion and Ongoing Projects</a:t>
            </a:r>
            <a:endParaRPr lang="en-US" sz="1600" b="1">
              <a:solidFill>
                <a:srgbClr val="692900"/>
              </a:solidFill>
              <a:latin typeface="Arimo" panose="020B0604020202020204"/>
            </a:endParaRPr>
          </a:p>
          <a:p>
            <a:pPr algn="ctr">
              <a:lnSpc>
                <a:spcPts val="1905"/>
              </a:lnSpc>
            </a:pP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sym typeface="+mn-ea"/>
              </a:rPr>
              <a:t>Ongoing Works: Many projects remain ongoing, with districts like 24 Parganas and Murshidabad showing a high number of such works, which points to potential delays and challenges in project completion.</a:t>
            </a: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sym typeface="+mn-ea"/>
              </a:rPr>
              <a:t>Completion Rates: The number of completed works is relatively low, suggesting a need for better project management and timely completion strategies.</a:t>
            </a: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sym typeface="+mn-ea"/>
              </a:rPr>
              <a:t>Women Engagement</a:t>
            </a:r>
            <a:endParaRPr lang="en-US" sz="1600" b="1">
              <a:solidFill>
                <a:srgbClr val="692900"/>
              </a:solidFill>
              <a:latin typeface="Arimo" panose="020B0604020202020204"/>
            </a:endParaRPr>
          </a:p>
          <a:p>
            <a:pPr algn="ctr">
              <a:lnSpc>
                <a:spcPts val="1905"/>
              </a:lnSpc>
            </a:pPr>
            <a:endParaRPr lang="en-US" sz="1600" b="1">
              <a:solidFill>
                <a:srgbClr val="692900"/>
              </a:solidFill>
              <a:latin typeface="Arimo" panose="020B0604020202020204"/>
            </a:endParaRPr>
          </a:p>
          <a:p>
            <a:pPr algn="ctr">
              <a:lnSpc>
                <a:spcPts val="1905"/>
              </a:lnSpc>
            </a:pPr>
            <a:r>
              <a:rPr lang="en-US" sz="1600" b="1">
                <a:solidFill>
                  <a:srgbClr val="692900"/>
                </a:solidFill>
                <a:latin typeface="Arimo" panose="020B0604020202020204"/>
                <a:sym typeface="+mn-ea"/>
              </a:rPr>
              <a:t>High numbers of women person-days are recorded in districts like Tiruvannamalai, Dungarpur, and Villupuram, indicating successful inclusion efforts.</a:t>
            </a:r>
            <a:endParaRPr lang="en-US" sz="1600" b="1">
              <a:solidFill>
                <a:srgbClr val="692900"/>
              </a:solidFill>
              <a:latin typeface="Arimo" panose="020B0604020202020204"/>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B905"/>
        </a:solidFill>
        <a:effectLst/>
      </p:bgPr>
    </p:bg>
    <p:spTree>
      <p:nvGrpSpPr>
        <p:cNvPr id="1" name=""/>
        <p:cNvGrpSpPr/>
        <p:nvPr/>
      </p:nvGrpSpPr>
      <p:grpSpPr>
        <a:xfrm>
          <a:off x="0" y="0"/>
          <a:ext cx="0" cy="0"/>
          <a:chOff x="0" y="0"/>
          <a:chExt cx="0" cy="0"/>
        </a:xfrm>
      </p:grpSpPr>
      <p:sp>
        <p:nvSpPr>
          <p:cNvPr id="2" name="Freeform 2"/>
          <p:cNvSpPr/>
          <p:nvPr/>
        </p:nvSpPr>
        <p:spPr>
          <a:xfrm>
            <a:off x="1132146" y="656862"/>
            <a:ext cx="16023708" cy="8973276"/>
          </a:xfrm>
          <a:custGeom>
            <a:avLst/>
            <a:gdLst/>
            <a:ahLst/>
            <a:cxnLst/>
            <a:rect l="l" t="t" r="r" b="b"/>
            <a:pathLst>
              <a:path w="16023708" h="8973276">
                <a:moveTo>
                  <a:pt x="0" y="0"/>
                </a:moveTo>
                <a:lnTo>
                  <a:pt x="16023708" y="0"/>
                </a:lnTo>
                <a:lnTo>
                  <a:pt x="16023708" y="8973276"/>
                </a:lnTo>
                <a:lnTo>
                  <a:pt x="0" y="897327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TextBox 3"/>
          <p:cNvSpPr txBox="1"/>
          <p:nvPr/>
        </p:nvSpPr>
        <p:spPr>
          <a:xfrm>
            <a:off x="3268901" y="4638358"/>
            <a:ext cx="11750197" cy="1400809"/>
          </a:xfrm>
          <a:prstGeom prst="rect">
            <a:avLst/>
          </a:prstGeom>
        </p:spPr>
        <p:txBody>
          <a:bodyPr lIns="0" tIns="0" rIns="0" bIns="0" rtlCol="0" anchor="t">
            <a:spAutoFit/>
          </a:bodyPr>
          <a:lstStyle/>
          <a:p>
            <a:pPr algn="ctr">
              <a:lnSpc>
                <a:spcPts val="10030"/>
              </a:lnSpc>
            </a:pPr>
            <a:r>
              <a:rPr lang="en-US" sz="11800">
                <a:solidFill>
                  <a:srgbClr val="692900"/>
                </a:solidFill>
                <a:latin typeface="Berkshire Swash" panose="02000505000000020003"/>
              </a:rPr>
              <a:t>Thank You</a:t>
            </a:r>
            <a:endParaRPr lang="en-US" sz="11800">
              <a:solidFill>
                <a:srgbClr val="692900"/>
              </a:solidFill>
              <a:latin typeface="Berkshire Swash" panose="02000505000000020003"/>
            </a:endParaRPr>
          </a:p>
        </p:txBody>
      </p:sp>
      <p:sp>
        <p:nvSpPr>
          <p:cNvPr id="4" name="Freeform 4"/>
          <p:cNvSpPr/>
          <p:nvPr/>
        </p:nvSpPr>
        <p:spPr>
          <a:xfrm>
            <a:off x="3558985" y="4479874"/>
            <a:ext cx="1332096" cy="1327252"/>
          </a:xfrm>
          <a:custGeom>
            <a:avLst/>
            <a:gdLst/>
            <a:ahLst/>
            <a:cxnLst/>
            <a:rect l="l" t="t" r="r" b="b"/>
            <a:pathLst>
              <a:path w="1332096" h="1327252">
                <a:moveTo>
                  <a:pt x="0" y="0"/>
                </a:moveTo>
                <a:lnTo>
                  <a:pt x="1332097" y="0"/>
                </a:lnTo>
                <a:lnTo>
                  <a:pt x="1332097" y="1327252"/>
                </a:lnTo>
                <a:lnTo>
                  <a:pt x="0" y="13272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13514923" y="6039167"/>
            <a:ext cx="1332096" cy="1327252"/>
          </a:xfrm>
          <a:custGeom>
            <a:avLst/>
            <a:gdLst/>
            <a:ahLst/>
            <a:cxnLst/>
            <a:rect l="l" t="t" r="r" b="b"/>
            <a:pathLst>
              <a:path w="1332096" h="1327252">
                <a:moveTo>
                  <a:pt x="0" y="0"/>
                </a:moveTo>
                <a:lnTo>
                  <a:pt x="1332096" y="0"/>
                </a:lnTo>
                <a:lnTo>
                  <a:pt x="1332096" y="1327252"/>
                </a:lnTo>
                <a:lnTo>
                  <a:pt x="0" y="13272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a:off x="12695919" y="7149603"/>
            <a:ext cx="819004" cy="816026"/>
          </a:xfrm>
          <a:custGeom>
            <a:avLst/>
            <a:gdLst/>
            <a:ahLst/>
            <a:cxnLst/>
            <a:rect l="l" t="t" r="r" b="b"/>
            <a:pathLst>
              <a:path w="819004" h="816026">
                <a:moveTo>
                  <a:pt x="0" y="0"/>
                </a:moveTo>
                <a:lnTo>
                  <a:pt x="819004" y="0"/>
                </a:lnTo>
                <a:lnTo>
                  <a:pt x="819004" y="816026"/>
                </a:lnTo>
                <a:lnTo>
                  <a:pt x="0" y="81602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4891082" y="2636766"/>
            <a:ext cx="819004" cy="816026"/>
          </a:xfrm>
          <a:custGeom>
            <a:avLst/>
            <a:gdLst/>
            <a:ahLst/>
            <a:cxnLst/>
            <a:rect l="l" t="t" r="r" b="b"/>
            <a:pathLst>
              <a:path w="819004" h="816026">
                <a:moveTo>
                  <a:pt x="0" y="0"/>
                </a:moveTo>
                <a:lnTo>
                  <a:pt x="819004" y="0"/>
                </a:lnTo>
                <a:lnTo>
                  <a:pt x="819004" y="816026"/>
                </a:lnTo>
                <a:lnTo>
                  <a:pt x="0" y="81602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3571</Words>
  <Application>WPS Presentation</Application>
  <PresentationFormat>On-screen Show (4:3)</PresentationFormat>
  <Paragraphs>72</Paragraphs>
  <Slides>9</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9</vt:i4>
      </vt:variant>
    </vt:vector>
  </HeadingPairs>
  <TitlesOfParts>
    <vt:vector size="20" baseType="lpstr">
      <vt:lpstr>Arial</vt:lpstr>
      <vt:lpstr>SimSun</vt:lpstr>
      <vt:lpstr>Wingdings</vt:lpstr>
      <vt:lpstr>Berkshire Swash</vt:lpstr>
      <vt:lpstr>Arimo</vt:lpstr>
      <vt:lpstr>Arial</vt:lpstr>
      <vt:lpstr>Open Sans</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Yellow and Green Floral Indian Restaurant Presentation</dc:title>
  <dc:creator/>
  <cp:lastModifiedBy>Electro Store</cp:lastModifiedBy>
  <cp:revision>2</cp:revision>
  <dcterms:created xsi:type="dcterms:W3CDTF">2006-08-16T00:00:00Z</dcterms:created>
  <dcterms:modified xsi:type="dcterms:W3CDTF">2024-06-21T15:44:18Z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7A475A9739434481A1626668C098D24F_13</vt:lpwstr>
  </property>
  <property fmtid="{D5CDD505-2E9C-101B-9397-08002B2CF9AE}" pid="3" name="KSOProductBuildVer">
    <vt:lpwstr>1033-12.2.0.17119</vt:lpwstr>
  </property>
</Properties>
</file>

<file path=docProps/thumbnail.jpeg>
</file>